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47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88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86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78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775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346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6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69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7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729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2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veterinary medicine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chapter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Viral Diseases-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Avian Encephalomyelitis (AE)</a:t>
            </a:r>
            <a:b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 Epidemic Tremor }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وان 1"/>
          <p:cNvSpPr>
            <a:spLocks noGrp="1"/>
          </p:cNvSpPr>
          <p:nvPr>
            <p:ph type="title"/>
          </p:nvPr>
        </p:nvSpPr>
        <p:spPr>
          <a:xfrm>
            <a:off x="827088" y="635000"/>
            <a:ext cx="7489825" cy="1065213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Avian </a:t>
            </a:r>
            <a:r>
              <a:rPr lang="en-US" sz="3200" b="1" dirty="0">
                <a:solidFill>
                  <a:srgbClr val="C00000"/>
                </a:solidFill>
                <a:cs typeface="Majalla UI"/>
              </a:rPr>
              <a:t>E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ncephalomyelitis (AE)</a:t>
            </a:r>
            <a:br>
              <a:rPr lang="en-US" sz="3200" b="1" dirty="0" smtClean="0">
                <a:solidFill>
                  <a:srgbClr val="C00000"/>
                </a:solidFill>
                <a:cs typeface="Majalla UI"/>
              </a:rPr>
            </a:b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 { Epidemic Tremor }</a:t>
            </a:r>
            <a:endParaRPr lang="ar-IQ" sz="3200" b="1" dirty="0" smtClean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088" y="1844675"/>
            <a:ext cx="7715250" cy="3960813"/>
          </a:xfrm>
        </p:spPr>
        <p:txBody>
          <a:bodyPr rtlCol="0">
            <a:normAutofit fontScale="92500" lnSpcReduction="10000"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dirty="0" smtClean="0"/>
              <a:t>Viral infection of young chicks and laying hens , characterized by ataxia , tremor of head and neck paralysis in young chicks and sudden drop in egg production for 4 – 5 days in laying hens. It is a disease of the CNS of </a:t>
            </a:r>
            <a:r>
              <a:rPr lang="en-US" sz="3200" dirty="0" err="1" smtClean="0"/>
              <a:t>chickens,pheasants,turkeys,and</a:t>
            </a:r>
            <a:r>
              <a:rPr lang="en-US" sz="3200" dirty="0" smtClean="0"/>
              <a:t> quail. 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Etiology</a:t>
            </a:r>
            <a:r>
              <a:rPr lang="en-US" sz="3600" dirty="0" smtClean="0"/>
              <a:t> :- </a:t>
            </a:r>
            <a:r>
              <a:rPr lang="en-US" sz="3600" dirty="0" err="1" smtClean="0"/>
              <a:t>Picornavirus,transmitted</a:t>
            </a:r>
            <a:r>
              <a:rPr lang="en-US" sz="3600" dirty="0" smtClean="0"/>
              <a:t> through eggs laid by infected hens for up to 1 month.</a:t>
            </a:r>
            <a:endParaRPr lang="en-US" sz="32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595353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550" y="981075"/>
            <a:ext cx="7458102" cy="5145088"/>
          </a:xfrm>
        </p:spPr>
        <p:txBody>
          <a:bodyPr rtlCol="0">
            <a:normAutofit/>
          </a:bodyPr>
          <a:lstStyle/>
          <a:p>
            <a:pPr algn="l" rtl="0">
              <a:defRPr/>
            </a:pPr>
            <a:r>
              <a:rPr lang="en-US" sz="2800" b="1" u="sng" dirty="0" smtClean="0">
                <a:solidFill>
                  <a:srgbClr val="C00000"/>
                </a:solidFill>
              </a:rPr>
              <a:t>Epidemiology: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 smtClean="0"/>
              <a:t>Transmitted through eggs laid by infected hens for up to 1 month ( </a:t>
            </a:r>
            <a:r>
              <a:rPr lang="en-US" dirty="0" smtClean="0"/>
              <a:t>vertical transmission),</a:t>
            </a:r>
          </a:p>
          <a:p>
            <a:pPr marL="514350" indent="-514350" algn="l" rtl="0">
              <a:buNone/>
              <a:defRPr/>
            </a:pPr>
            <a:r>
              <a:rPr lang="en-US" sz="2800" dirty="0" smtClean="0"/>
              <a:t>      or </a:t>
            </a:r>
            <a:r>
              <a:rPr lang="en-US" sz="2800" dirty="0" err="1" smtClean="0"/>
              <a:t>transovarian</a:t>
            </a:r>
            <a:r>
              <a:rPr lang="en-US" sz="2800" dirty="0" smtClean="0"/>
              <a:t> transmission.</a:t>
            </a:r>
          </a:p>
          <a:p>
            <a:pPr marL="514350" indent="-514350" algn="l" rtl="0">
              <a:buNone/>
              <a:defRPr/>
            </a:pPr>
            <a:r>
              <a:rPr lang="en-US" sz="2800" dirty="0" smtClean="0"/>
              <a:t>2.Lateral transmission also occurs by the oral route. 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C00000"/>
                </a:solidFill>
              </a:rPr>
              <a:t>Incubation </a:t>
            </a:r>
            <a:r>
              <a:rPr lang="en-US" sz="2800" b="1" u="sng" dirty="0">
                <a:solidFill>
                  <a:srgbClr val="C00000"/>
                </a:solidFill>
              </a:rPr>
              <a:t>period </a:t>
            </a:r>
            <a:r>
              <a:rPr lang="en-US" sz="2800" b="1" dirty="0"/>
              <a:t>: </a:t>
            </a:r>
            <a:r>
              <a:rPr lang="en-US" sz="2800" dirty="0" smtClean="0"/>
              <a:t>9 </a:t>
            </a:r>
            <a:r>
              <a:rPr lang="en-US" sz="2800" dirty="0"/>
              <a:t>– </a:t>
            </a:r>
            <a:r>
              <a:rPr lang="en-US" sz="2800" dirty="0" smtClean="0"/>
              <a:t>21 days </a:t>
            </a:r>
            <a:r>
              <a:rPr lang="en-US" sz="2800" dirty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C00000"/>
                </a:solidFill>
              </a:rPr>
              <a:t>Method of spread </a:t>
            </a:r>
            <a:r>
              <a:rPr lang="en-US" sz="2800" dirty="0" smtClean="0"/>
              <a:t>:-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Egg transmission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Contact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Vaccination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717849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550" y="620713"/>
            <a:ext cx="7488238" cy="5505450"/>
          </a:xfrm>
        </p:spPr>
        <p:txBody>
          <a:bodyPr rtlCol="0">
            <a:no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Clinical signs in chicks :</a:t>
            </a:r>
          </a:p>
          <a:p>
            <a:pPr marL="514350" indent="-514350" algn="l" rtl="0" eaLnBrk="1" fontAlgn="auto" hangingPunct="1">
              <a:spcAft>
                <a:spcPts val="0"/>
              </a:spcAft>
              <a:buAutoNum type="alphaUcPeriod"/>
              <a:defRPr/>
            </a:pPr>
            <a:r>
              <a:rPr lang="en-US" sz="3200" dirty="0" smtClean="0"/>
              <a:t>Age: May be at hatch time or delayed for 2-3 weeks.{ </a:t>
            </a:r>
            <a:r>
              <a:rPr lang="en-US" sz="2800" dirty="0" smtClean="0"/>
              <a:t>occurs in the first 3 weeks of age }.</a:t>
            </a:r>
            <a:endParaRPr lang="en-US" sz="32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Most commonly appear at 7– 10 days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B. Nervous  signs: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Ataxia , birds fall from side to side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Tremor of head and neck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Lateral </a:t>
            </a:r>
            <a:r>
              <a:rPr lang="en-US" sz="3200" dirty="0" err="1" smtClean="0"/>
              <a:t>recumbancy</a:t>
            </a:r>
            <a:r>
              <a:rPr lang="en-US" sz="3200" dirty="0" smtClean="0"/>
              <a:t> and paralysis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Opacity of lens after 8-10 weeks.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305107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785794"/>
            <a:ext cx="6885013" cy="5357849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Clinical Sings in hens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mtClean="0"/>
              <a:t>1-Transient </a:t>
            </a:r>
            <a:r>
              <a:rPr lang="en-US" dirty="0" smtClean="0"/>
              <a:t>( 4 – 5 days ) drop in egg production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2-Egg production drops 10 – 20 % or may be 40% </a:t>
            </a:r>
          </a:p>
          <a:p>
            <a:pPr marL="514350" indent="-514350" algn="l" rtl="0">
              <a:buNone/>
              <a:defRPr/>
            </a:pPr>
            <a:r>
              <a:rPr lang="en-US" dirty="0" smtClean="0"/>
              <a:t>3- Opacity of lens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Morbidity and mortality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Morbidity , 5_ 60%  depending on the immune status of the parents,  mortality may be high.</a:t>
            </a:r>
          </a:p>
          <a:p>
            <a:pPr marL="0" indent="0" algn="l" rtl="0">
              <a:buNone/>
              <a:defRPr/>
            </a:pPr>
            <a:r>
              <a:rPr lang="en-US" sz="2800" b="1" dirty="0" smtClean="0"/>
              <a:t>Hens </a:t>
            </a:r>
            <a:r>
              <a:rPr lang="en-US" dirty="0" smtClean="0"/>
              <a:t>: </a:t>
            </a:r>
            <a:r>
              <a:rPr lang="en-US" sz="2800" dirty="0" smtClean="0"/>
              <a:t>Negligible .</a:t>
            </a:r>
          </a:p>
          <a:p>
            <a:pPr marL="0" indent="0" algn="l" rtl="0">
              <a:buNone/>
              <a:defRPr/>
            </a:pPr>
            <a:endParaRPr lang="en-US" sz="2800" dirty="0" smtClean="0"/>
          </a:p>
          <a:p>
            <a:pPr marL="0" indent="0" algn="l" rtl="0">
              <a:buFont typeface="Arial" pitchFamily="34" charset="0"/>
              <a:buChar char="•"/>
              <a:defRPr/>
            </a:pP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  Post – mortem lesions</a:t>
            </a:r>
          </a:p>
          <a:p>
            <a:pPr marL="0" indent="0" algn="l" rtl="0">
              <a:buNone/>
              <a:defRPr/>
            </a:pP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Gross lesions are mild or absent. 1.There may be white focal areas in the gizzard muscle.</a:t>
            </a:r>
          </a:p>
          <a:p>
            <a:pPr marL="0" indent="0" algn="l" rtl="0">
              <a:buNone/>
              <a:defRPr/>
            </a:pP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2. Few recovered birds may develop     CATARACT.        (OPACITY).</a:t>
            </a:r>
          </a:p>
          <a:p>
            <a:pPr marL="0" indent="0" algn="l" rtl="0">
              <a:buNone/>
              <a:defRPr/>
            </a:pPr>
            <a:r>
              <a:rPr lang="en-US" sz="2800" u="sng" dirty="0" smtClean="0">
                <a:solidFill>
                  <a:srgbClr val="C00000"/>
                </a:solidFill>
                <a:cs typeface="Majalla UI"/>
              </a:rPr>
              <a:t/>
            </a:r>
            <a:br>
              <a:rPr lang="en-US" sz="2800" u="sng" dirty="0" smtClean="0">
                <a:solidFill>
                  <a:srgbClr val="C00000"/>
                </a:solidFill>
                <a:cs typeface="Majalla UI"/>
              </a:rPr>
            </a:br>
            <a:r>
              <a:rPr lang="en-US" sz="2800" dirty="0" smtClean="0">
                <a:cs typeface="Majalla UI"/>
              </a:rPr>
              <a:t>Lesions are mainly microscopic </a:t>
            </a:r>
            <a:r>
              <a:rPr lang="en-US" sz="2800" dirty="0" smtClean="0">
                <a:solidFill>
                  <a:srgbClr val="C00000"/>
                </a:solidFill>
                <a:cs typeface="Majalla UI"/>
              </a:rPr>
              <a:t>.</a:t>
            </a:r>
            <a:r>
              <a:rPr lang="en-US" sz="2800" u="sng" dirty="0" smtClean="0">
                <a:solidFill>
                  <a:srgbClr val="C00000"/>
                </a:solidFill>
                <a:cs typeface="Majalla UI"/>
              </a:rPr>
              <a:t> </a:t>
            </a:r>
            <a:endParaRPr lang="en-US" sz="2800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17501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642918"/>
            <a:ext cx="7642225" cy="5665807"/>
          </a:xfr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Diagnosis</a:t>
            </a:r>
            <a:r>
              <a:rPr lang="en-US" sz="3600" b="1" dirty="0" smtClean="0">
                <a:solidFill>
                  <a:srgbClr val="C00000"/>
                </a:solidFill>
              </a:rPr>
              <a:t> 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History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Signs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Histopathology : Lesions may not be visible in acute cases . The most diagnostic lesions occur in the brain with the central </a:t>
            </a:r>
            <a:r>
              <a:rPr lang="en-US" sz="2800" dirty="0" err="1" smtClean="0"/>
              <a:t>chromatolysis</a:t>
            </a:r>
            <a:r>
              <a:rPr lang="en-US" sz="2800" dirty="0" smtClean="0"/>
              <a:t> and perivascular cuffing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Isolation of virus in the </a:t>
            </a:r>
            <a:r>
              <a:rPr lang="en-US" sz="2800" dirty="0" err="1" smtClean="0"/>
              <a:t>embryonating</a:t>
            </a:r>
            <a:r>
              <a:rPr lang="en-US" sz="2800" dirty="0" smtClean="0"/>
              <a:t> eggs : Lesions consist of stunted , curled embryos , and atrophy of leg muscles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Serology : ELISA , serum neutralization . 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7906772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وان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200900" cy="633413"/>
          </a:xfrm>
        </p:spPr>
        <p:txBody>
          <a:bodyPr/>
          <a:lstStyle/>
          <a:p>
            <a:pPr marL="571500" indent="-571500" algn="l" rtl="0" eaLnBrk="1" hangingPunct="1">
              <a:buFontTx/>
              <a:buChar char="•"/>
            </a:pP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Differential diagnosis :</a:t>
            </a:r>
            <a:endParaRPr lang="ar-IQ" sz="28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1379538"/>
            <a:ext cx="7715250" cy="5002212"/>
          </a:xfrm>
        </p:spPr>
        <p:txBody>
          <a:bodyPr rtlCol="0">
            <a:normAutofit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Vitamin E deficiency usually occurs over 3 weeks (</a:t>
            </a:r>
            <a:r>
              <a:rPr lang="en-US" dirty="0" err="1" smtClean="0"/>
              <a:t>Encephalomalacia</a:t>
            </a:r>
            <a:r>
              <a:rPr lang="en-US" dirty="0" smtClean="0"/>
              <a:t>) . 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Marek’s</a:t>
            </a:r>
            <a:r>
              <a:rPr lang="en-US" dirty="0" smtClean="0"/>
              <a:t> Disease { nervous form } usually </a:t>
            </a:r>
            <a:r>
              <a:rPr lang="en-US" smtClean="0"/>
              <a:t>seen at 14 </a:t>
            </a:r>
            <a:r>
              <a:rPr lang="en-US" dirty="0" smtClean="0"/>
              <a:t>weeks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Newcastle Disease {nervous form }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Rickets : Inability to move around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Vitamin B1 and B2 deficiency . { B1 </a:t>
            </a:r>
            <a:r>
              <a:rPr lang="en-US" sz="2800" dirty="0" smtClean="0"/>
              <a:t>stargazing 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Mycotic</a:t>
            </a:r>
            <a:r>
              <a:rPr lang="en-US" dirty="0" smtClean="0"/>
              <a:t> Encephalitis : Generally occurs after 3 weeks of age .</a:t>
            </a:r>
          </a:p>
        </p:txBody>
      </p:sp>
    </p:spTree>
    <p:extLst>
      <p:ext uri="{BB962C8B-B14F-4D97-AF65-F5344CB8AC3E}">
        <p14:creationId xmlns:p14="http://schemas.microsoft.com/office/powerpoint/2010/main" val="175081305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714356"/>
            <a:ext cx="7499350" cy="5505450"/>
          </a:xfr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en-US" u="sng" dirty="0" smtClean="0">
              <a:solidFill>
                <a:srgbClr val="C00000"/>
              </a:solidFill>
            </a:endParaRPr>
          </a:p>
          <a:p>
            <a:pPr algn="l" rtl="0"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Treatment </a:t>
            </a:r>
            <a:r>
              <a:rPr lang="en-US" sz="3200" b="1" dirty="0" smtClean="0"/>
              <a:t> :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    </a:t>
            </a:r>
            <a:r>
              <a:rPr lang="en-US" sz="2800" dirty="0" smtClean="0"/>
              <a:t>No treatment 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en-US" sz="2800" u="sng" dirty="0" smtClean="0">
              <a:solidFill>
                <a:srgbClr val="C00000"/>
              </a:solidFill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Prevention: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Vaccination .</a:t>
            </a:r>
          </a:p>
          <a:p>
            <a:pPr algn="l" rtl="0">
              <a:defRPr/>
            </a:pPr>
            <a:r>
              <a:rPr lang="en-US" dirty="0" smtClean="0"/>
              <a:t>Vaccination of breeder hens or commercial layers passive immunity prevent disease in baby chicks .</a:t>
            </a:r>
          </a:p>
          <a:p>
            <a:pPr algn="l" rtl="0">
              <a:defRPr/>
            </a:pPr>
            <a:r>
              <a:rPr lang="en-US" dirty="0" smtClean="0"/>
              <a:t>Vaccinate  after 7 weeks of age with killed vaccine .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.  Isolation of infected flocks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365899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TM02892315[[fn=ربطة]]</Template>
  <TotalTime>376</TotalTime>
  <Words>518</Words>
  <Application>Microsoft Office PowerPoint</Application>
  <PresentationFormat>عرض على الشاشة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Lucida Sans Unicode</vt:lpstr>
      <vt:lpstr>Majalla UI</vt:lpstr>
      <vt:lpstr>Times New Roman</vt:lpstr>
      <vt:lpstr>Wingdings 2</vt:lpstr>
      <vt:lpstr>HDOfficeLightV0</vt:lpstr>
      <vt:lpstr>عرض تقديمي في PowerPoint</vt:lpstr>
      <vt:lpstr>Avian Encephalomyelitis (AE)  { Epidemic Tremor }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Differential diagnosis :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 Avian encephalomyelitis (AE)  { Epidemic Tremors }</dc:title>
  <dc:creator>CORE I7</dc:creator>
  <cp:lastModifiedBy>Maher</cp:lastModifiedBy>
  <cp:revision>46</cp:revision>
  <dcterms:created xsi:type="dcterms:W3CDTF">2013-03-04T19:41:03Z</dcterms:created>
  <dcterms:modified xsi:type="dcterms:W3CDTF">2024-04-04T07:52:47Z</dcterms:modified>
</cp:coreProperties>
</file>